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sldIdLst>
    <p:sldId id="257" r:id="rId2"/>
  </p:sldIdLst>
  <p:sldSz cx="6858000" cy="9144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0" d="100"/>
          <a:sy n="80" d="100"/>
        </p:scale>
        <p:origin x="2106" y="6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E378D3-96F2-4DE5-B13E-492B549CDF98}" type="datetimeFigureOut">
              <a:rPr lang="ru-RU" smtClean="0"/>
              <a:t>14.08.2015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2331A-DC55-4C22-B40D-1852BA3E84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702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3B0CC-0295-4924-9837-1311CBDAEDEE}" type="datetimeFigureOut">
              <a:rPr lang="ru-RU" smtClean="0"/>
              <a:pPr/>
              <a:t>14.08.2015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5063-A476-41E2-BA3E-FEB8B9E950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3B0CC-0295-4924-9837-1311CBDAEDEE}" type="datetimeFigureOut">
              <a:rPr lang="ru-RU" smtClean="0"/>
              <a:pPr/>
              <a:t>14.08.2015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5063-A476-41E2-BA3E-FEB8B9E950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3B0CC-0295-4924-9837-1311CBDAEDEE}" type="datetimeFigureOut">
              <a:rPr lang="ru-RU" smtClean="0"/>
              <a:pPr/>
              <a:t>14.08.2015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5063-A476-41E2-BA3E-FEB8B9E950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3B0CC-0295-4924-9837-1311CBDAEDEE}" type="datetimeFigureOut">
              <a:rPr lang="ru-RU" smtClean="0"/>
              <a:pPr/>
              <a:t>14.08.2015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5063-A476-41E2-BA3E-FEB8B9E950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3B0CC-0295-4924-9837-1311CBDAEDEE}" type="datetimeFigureOut">
              <a:rPr lang="ru-RU" smtClean="0"/>
              <a:pPr/>
              <a:t>14.08.2015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5063-A476-41E2-BA3E-FEB8B9E950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3B0CC-0295-4924-9837-1311CBDAEDEE}" type="datetimeFigureOut">
              <a:rPr lang="ru-RU" smtClean="0"/>
              <a:pPr/>
              <a:t>14.08.2015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5063-A476-41E2-BA3E-FEB8B9E950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3B0CC-0295-4924-9837-1311CBDAEDEE}" type="datetimeFigureOut">
              <a:rPr lang="ru-RU" smtClean="0"/>
              <a:pPr/>
              <a:t>14.08.2015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5063-A476-41E2-BA3E-FEB8B9E950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3B0CC-0295-4924-9837-1311CBDAEDEE}" type="datetimeFigureOut">
              <a:rPr lang="ru-RU" smtClean="0"/>
              <a:pPr/>
              <a:t>14.08.2015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5063-A476-41E2-BA3E-FEB8B9E950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3B0CC-0295-4924-9837-1311CBDAEDEE}" type="datetimeFigureOut">
              <a:rPr lang="ru-RU" smtClean="0"/>
              <a:pPr/>
              <a:t>14.08.2015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5063-A476-41E2-BA3E-FEB8B9E950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3B0CC-0295-4924-9837-1311CBDAEDEE}" type="datetimeFigureOut">
              <a:rPr lang="ru-RU" smtClean="0"/>
              <a:pPr/>
              <a:t>14.08.2015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5063-A476-41E2-BA3E-FEB8B9E950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3B0CC-0295-4924-9837-1311CBDAEDEE}" type="datetimeFigureOut">
              <a:rPr lang="ru-RU" smtClean="0"/>
              <a:pPr/>
              <a:t>14.08.2015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5063-A476-41E2-BA3E-FEB8B9E950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3B0CC-0295-4924-9837-1311CBDAEDEE}" type="datetimeFigureOut">
              <a:rPr lang="ru-RU" smtClean="0"/>
              <a:pPr/>
              <a:t>14.08.2015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55063-A476-41E2-BA3E-FEB8B9E950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vprofedu.ru/" TargetMode="External"/><Relationship Id="rId13" Type="http://schemas.openxmlformats.org/officeDocument/2006/relationships/image" Target="../media/image11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0.gif"/><Relationship Id="rId2" Type="http://schemas.openxmlformats.org/officeDocument/2006/relationships/image" Target="../media/image1.jpeg"/><Relationship Id="rId16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9.jpeg"/><Relationship Id="rId5" Type="http://schemas.openxmlformats.org/officeDocument/2006/relationships/image" Target="../media/image4.png"/><Relationship Id="rId15" Type="http://schemas.openxmlformats.org/officeDocument/2006/relationships/image" Target="../media/image13.jpg"/><Relationship Id="rId10" Type="http://schemas.openxmlformats.org/officeDocument/2006/relationships/image" Target="../media/image8.jpg"/><Relationship Id="rId4" Type="http://schemas.openxmlformats.org/officeDocument/2006/relationships/image" Target="../media/image3.jpeg"/><Relationship Id="rId9" Type="http://schemas.openxmlformats.org/officeDocument/2006/relationships/image" Target="../media/image7.jpeg"/><Relationship Id="rId1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4" descr="http://s-pravo.ru/ryazan/news/canadian-reits-growing-20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565" y="2898338"/>
            <a:ext cx="1218490" cy="1269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2" descr="http://kpknc.ru/style/images/art/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379" y="4100582"/>
            <a:ext cx="1251886" cy="1477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s.pfst.net/2011.01/47908620674bccb0b40afcee5c00009b6e526a910d_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010" y="5468609"/>
            <a:ext cx="1068998" cy="15938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4" name="Рисунок 3" descr="MCj04398190000[1]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 rot="21240364">
            <a:off x="14207" y="562098"/>
            <a:ext cx="1008491" cy="909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38862" y="631936"/>
            <a:ext cx="20882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Constantia" panose="02030602050306030303" pitchFamily="18" charset="0"/>
              </a:rPr>
              <a:t>Кредитный потребительский кооператив «Знание»</a:t>
            </a:r>
            <a:endParaRPr lang="ru-RU" sz="1400" b="1" dirty="0">
              <a:latin typeface="Constantia" panose="02030602050306030303" pitchFamily="18" charset="0"/>
            </a:endParaRPr>
          </a:p>
        </p:txBody>
      </p:sp>
      <p:pic>
        <p:nvPicPr>
          <p:cNvPr id="6" name="Picture 26" descr="http://srvk-coop.ru/images/jilie-v-rassrochky/icon2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9257" y="376273"/>
            <a:ext cx="11906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300495" y="524215"/>
            <a:ext cx="2880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Constantia" panose="02030602050306030303" pitchFamily="18" charset="0"/>
              </a:rPr>
              <a:t>Ставропольская краевая организация Профсоюза работников народного образования и науки РФ</a:t>
            </a:r>
            <a:endParaRPr lang="ru-RU" sz="1400" b="1" dirty="0">
              <a:latin typeface="Constantia" panose="02030602050306030303" pitchFamily="18" charset="0"/>
            </a:endParaRPr>
          </a:p>
        </p:txBody>
      </p:sp>
      <p:pic>
        <p:nvPicPr>
          <p:cNvPr id="8" name="Picture 3" descr="log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32764" y="657736"/>
            <a:ext cx="62808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19749" y="1533554"/>
            <a:ext cx="6814190" cy="1406601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55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r>
              <a:rPr lang="ru-RU" sz="155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МЫ НЕ ОКАЗЫВАЕМ СОДЕЙСТВИЕ В ПОЛУЧЕНИИ ЗАЙМА, </a:t>
            </a:r>
          </a:p>
          <a:p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МЫ ЕГО ВЫДАЕМ!</a:t>
            </a:r>
          </a:p>
          <a:p>
            <a:endParaRPr lang="ru-RU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500 членов профсоюза получили более 15 млн. рублей</a:t>
            </a:r>
          </a:p>
          <a:p>
            <a:endParaRPr lang="ru-RU" sz="16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24061" y="8632714"/>
            <a:ext cx="6858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     </a:t>
            </a:r>
            <a:r>
              <a:rPr lang="ru-RU" sz="1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г. Ставрополь  ул. Дзержинского 116 «б»</a:t>
            </a:r>
          </a:p>
          <a:p>
            <a:pPr algn="ctr"/>
            <a:r>
              <a:rPr lang="ru-RU" sz="1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    тел. (8652) 35-46-79  </a:t>
            </a:r>
            <a:r>
              <a:rPr lang="ru-RU" sz="1400" b="1" u="sng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hlinkClick r:id="rId8"/>
              </a:rPr>
              <a:t> </a:t>
            </a:r>
            <a:r>
              <a:rPr lang="en-US" sz="1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hlinkClick r:id="rId8"/>
              </a:rPr>
              <a:t>www.stvprofedu.ru</a:t>
            </a:r>
            <a:endParaRPr lang="ru-RU" sz="14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hlinkClick r:id="rId8"/>
            </a:endParaRPr>
          </a:p>
          <a:p>
            <a:endParaRPr lang="ru-RU" sz="14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hlinkClick r:id="rId8"/>
            </a:endParaRPr>
          </a:p>
          <a:p>
            <a:endParaRPr lang="ru-RU" sz="14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90400" y="7171147"/>
            <a:ext cx="5489848" cy="14812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32" descr="https://encrypted-tbn0.gstatic.com/images?q=tbn:ANd9GcQNMo07FD0KjkiEo2i9iOZWHREZ3OHvgU6oRKoSVKn75App4ETSYQ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70" y="7107301"/>
            <a:ext cx="936103" cy="148123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48" y="8276193"/>
            <a:ext cx="1543363" cy="4857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2" descr="http://www.gizmonews.ru/wp-content/uploads/2011/05/600_320_picture_1n05164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22723">
            <a:off x="1363082" y="7273329"/>
            <a:ext cx="1882314" cy="125390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http://ipipip.ru/ART/2NDFL.gi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735" y="7278143"/>
            <a:ext cx="1365119" cy="12662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http://www.pravda.ru/image/article/1/4/5/323145.jpe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758" y="7209196"/>
            <a:ext cx="1605468" cy="13155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2166601" y="5706812"/>
            <a:ext cx="4522549" cy="14091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69" y="6606298"/>
            <a:ext cx="1813288" cy="5229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" name="Прямоугольник 19"/>
          <p:cNvSpPr/>
          <p:nvPr/>
        </p:nvSpPr>
        <p:spPr>
          <a:xfrm>
            <a:off x="1850204" y="6012777"/>
            <a:ext cx="52235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Вступительный взнос 200 рублей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Ежемесячный паевой взнос 150 рублей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Взнос в резервный фонд 50 рулей</a:t>
            </a:r>
            <a:endParaRPr lang="ru-RU" sz="1600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030697" y="4264091"/>
            <a:ext cx="3658453" cy="13417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717" y="5023964"/>
            <a:ext cx="1926686" cy="609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Прямоугольник 23"/>
          <p:cNvSpPr/>
          <p:nvPr/>
        </p:nvSpPr>
        <p:spPr>
          <a:xfrm>
            <a:off x="2993048" y="4252654"/>
            <a:ext cx="37337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Суммы займов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от 10.000 до 50.000рублей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Срок от 12 до 18 месяцев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Дифференцированная процентная ставка от 15-17% годовых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933055" y="3054163"/>
            <a:ext cx="2747193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592151" y="3147583"/>
            <a:ext cx="3429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Принимаются личные сбережения  пайщиков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под 10% годовых. </a:t>
            </a:r>
            <a:endParaRPr lang="ru-RU" sz="1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103" y="81021"/>
            <a:ext cx="1715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Constantia" panose="02030602050306030303" pitchFamily="18" charset="0"/>
              </a:rPr>
              <a:t>В профсоюзный уголок</a:t>
            </a:r>
            <a:endParaRPr lang="ru-RU" sz="1400" b="1" dirty="0">
              <a:latin typeface="Constantia" panose="02030602050306030303" pitchFamily="18" charset="0"/>
            </a:endParaRP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730" y="3650708"/>
            <a:ext cx="1708374" cy="5283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285819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777</TotalTime>
  <Words>103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Book Antiqua</vt:lpstr>
      <vt:lpstr>Calibri</vt:lpstr>
      <vt:lpstr>Constantia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Galaxy</cp:lastModifiedBy>
  <cp:revision>86</cp:revision>
  <cp:lastPrinted>2015-08-05T07:24:27Z</cp:lastPrinted>
  <dcterms:created xsi:type="dcterms:W3CDTF">2014-11-06T19:13:56Z</dcterms:created>
  <dcterms:modified xsi:type="dcterms:W3CDTF">2015-08-14T13:34:35Z</dcterms:modified>
</cp:coreProperties>
</file>